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627" r:id="rId2"/>
    <p:sldId id="401" r:id="rId3"/>
    <p:sldId id="431" r:id="rId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96"/>
    <p:restoredTop sz="94620"/>
  </p:normalViewPr>
  <p:slideViewPr>
    <p:cSldViewPr snapToGrid="0" snapToObjects="1">
      <p:cViewPr varScale="1">
        <p:scale>
          <a:sx n="152" d="100"/>
          <a:sy n="152" d="100"/>
        </p:scale>
        <p:origin x="416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EAA34A-B98B-374C-9696-DDF9501E09F3}" type="datetimeFigureOut">
              <a:rPr lang="en-US" smtClean="0"/>
              <a:t>7/3/25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A36040-656E-2D4D-968D-94ED36ADA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18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06E946-4E9C-4094-B6E0-07BF07D4B72E}" type="slidenum">
              <a:rPr lang="pt-BR" smtClean="0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8233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80A359-2FB3-4847-9D97-3491754AA7F9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444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BC5DAC-1A13-D34F-9418-D6257772B49C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96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EC0D93-568E-6D41-8E6D-0963A71A503C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10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28603A-2399-D64A-8203-C8F297F981E8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54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035563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71F39-3D09-F149-B1A1-DC2A7DB4A435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86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76377"/>
            <a:ext cx="4038600" cy="311824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76377"/>
            <a:ext cx="4038600" cy="311824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E7E973-E761-9943-801C-DE1E51E28431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65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50504"/>
            <a:ext cx="8229600" cy="80129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CE534-2B3A-FA4B-B87A-8AC244117610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94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CDFFB5-C0BC-DE4D-9A38-E0EE75FC9E15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86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2570F-F7E3-1F40-B6F3-59FE945D5A70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30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71E9B0-C3DF-544F-BB14-A487ECCC7F43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02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4B1CF-5E0C-5D41-A3E2-D78942339385}" type="datetimeFigureOut">
              <a:rPr lang="en-US"/>
              <a:pPr>
                <a:defRPr/>
              </a:pPr>
              <a:t>7/3/25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909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675085"/>
            <a:ext cx="8229600" cy="801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2266950"/>
            <a:ext cx="8229600" cy="2327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944504B-B211-B34D-97AF-78446C71FCDD}" type="datetimeFigureOut">
              <a:rPr lang="en-US" smtClean="0"/>
              <a:pPr>
                <a:defRPr/>
              </a:pPr>
              <a:t>7/3/25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52194" cy="4572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hyperlink" Target="https://www.agisoft.com/" TargetMode="External"/><Relationship Id="rId7" Type="http://schemas.openxmlformats.org/officeDocument/2006/relationships/image" Target="../media/image3.tiff"/><Relationship Id="rId2" Type="http://schemas.openxmlformats.org/officeDocument/2006/relationships/hyperlink" Target="https://www.qgis.org/en/sit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posit.co/download/rstudio-desktop/" TargetMode="External"/><Relationship Id="rId10" Type="http://schemas.openxmlformats.org/officeDocument/2006/relationships/image" Target="../media/image6.tiff"/><Relationship Id="rId4" Type="http://schemas.openxmlformats.org/officeDocument/2006/relationships/hyperlink" Target="https://cran.r-project.org/" TargetMode="External"/><Relationship Id="rId9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88;p17">
            <a:extLst>
              <a:ext uri="{FF2B5EF4-FFF2-40B4-BE49-F238E27FC236}">
                <a16:creationId xmlns:a16="http://schemas.microsoft.com/office/drawing/2014/main" id="{FAC5967D-1FC5-1C4E-9B47-CD7C30D04CB2}"/>
              </a:ext>
            </a:extLst>
          </p:cNvPr>
          <p:cNvSpPr txBox="1">
            <a:spLocks/>
          </p:cNvSpPr>
          <p:nvPr/>
        </p:nvSpPr>
        <p:spPr>
          <a:xfrm>
            <a:off x="415635" y="2214099"/>
            <a:ext cx="8312727" cy="9447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x-none" sz="2700" b="1" dirty="0">
                <a:latin typeface="Garamond" panose="02020404030301010803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0" name="Google Shape;89;p17">
            <a:extLst>
              <a:ext uri="{FF2B5EF4-FFF2-40B4-BE49-F238E27FC236}">
                <a16:creationId xmlns:a16="http://schemas.microsoft.com/office/drawing/2014/main" id="{99D5CA0B-F10C-B148-9ADF-BEB8C1CC30F9}"/>
              </a:ext>
            </a:extLst>
          </p:cNvPr>
          <p:cNvSpPr txBox="1">
            <a:spLocks/>
          </p:cNvSpPr>
          <p:nvPr/>
        </p:nvSpPr>
        <p:spPr>
          <a:xfrm>
            <a:off x="1406045" y="3606328"/>
            <a:ext cx="6331909" cy="1160936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500" b="1" dirty="0">
                <a:solidFill>
                  <a:srgbClr val="C00000"/>
                </a:solidFill>
                <a:latin typeface="Garamond" panose="02020404030301010803" pitchFamily="18" charset="0"/>
                <a:cs typeface="Times New Roman" pitchFamily="18" charset="0"/>
              </a:rPr>
              <a:t>Roberto Fritsche-Neto</a:t>
            </a:r>
          </a:p>
          <a:p>
            <a:pPr marL="0" indent="0" algn="ctr">
              <a:buNone/>
            </a:pPr>
            <a:r>
              <a:rPr lang="en-US" sz="1500" dirty="0">
                <a:latin typeface="Garamond" panose="02020404030301010803" pitchFamily="18" charset="0"/>
                <a:cs typeface="Times New Roman" pitchFamily="18" charset="0"/>
              </a:rPr>
              <a:t>Assistant Professor - Vegetable Molecular Breeding</a:t>
            </a:r>
          </a:p>
          <a:p>
            <a:pPr marL="0" indent="0" algn="ctr">
              <a:buNone/>
            </a:pPr>
            <a:endParaRPr lang="en-US" sz="1500" dirty="0">
              <a:latin typeface="Garamond" panose="02020404030301010803" pitchFamily="18" charset="0"/>
              <a:cs typeface="Times New Roman" pitchFamily="18" charset="0"/>
            </a:endParaRPr>
          </a:p>
          <a:p>
            <a:pPr marL="0" indent="0" algn="ctr">
              <a:buNone/>
            </a:pPr>
            <a:r>
              <a:rPr lang="en-US" sz="1500" b="1" dirty="0">
                <a:solidFill>
                  <a:srgbClr val="C00000"/>
                </a:solidFill>
                <a:latin typeface="Garamond" panose="02020404030301010803" pitchFamily="18" charset="0"/>
                <a:cs typeface="Times New Roman" pitchFamily="18" charset="0"/>
              </a:rPr>
              <a:t>2025</a:t>
            </a:r>
            <a:endParaRPr lang="en-US" sz="1500" dirty="0">
              <a:latin typeface="Garamond" panose="02020404030301010803" pitchFamily="18" charset="0"/>
              <a:cs typeface="Times New Roman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A55D11-4277-D210-2D3D-604584320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D4FFB-4E99-450A-8CB0-F98DC51F07B9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Google Shape;88;p17">
            <a:extLst>
              <a:ext uri="{FF2B5EF4-FFF2-40B4-BE49-F238E27FC236}">
                <a16:creationId xmlns:a16="http://schemas.microsoft.com/office/drawing/2014/main" id="{189A9E52-426E-EC94-92A8-622436F87D02}"/>
              </a:ext>
            </a:extLst>
          </p:cNvPr>
          <p:cNvSpPr txBox="1">
            <a:spLocks/>
          </p:cNvSpPr>
          <p:nvPr/>
        </p:nvSpPr>
        <p:spPr>
          <a:xfrm>
            <a:off x="415636" y="579209"/>
            <a:ext cx="8312727" cy="152154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Garamond" panose="02020404030301010803" pitchFamily="18" charset="0"/>
                <a:cs typeface="Times New Roman" pitchFamily="18" charset="0"/>
              </a:rPr>
              <a:t>College of Agriculture and Life Sciences</a:t>
            </a:r>
          </a:p>
          <a:p>
            <a:r>
              <a:rPr lang="en-US" sz="1800" dirty="0">
                <a:latin typeface="Garamond" panose="02020404030301010803" pitchFamily="18" charset="0"/>
                <a:cs typeface="Times New Roman" pitchFamily="18" charset="0"/>
              </a:rPr>
              <a:t>Department of Horticulture Sciences</a:t>
            </a:r>
          </a:p>
          <a:p>
            <a:r>
              <a:rPr lang="en-US" sz="1800" dirty="0">
                <a:latin typeface="Garamond" panose="02020404030301010803" pitchFamily="18" charset="0"/>
                <a:cs typeface="Times New Roman" pitchFamily="18" charset="0"/>
              </a:rPr>
              <a:t>Plant Breeding Consortium</a:t>
            </a:r>
          </a:p>
          <a:p>
            <a:r>
              <a:rPr lang="en-US" altLang="x-none" sz="1800" dirty="0">
                <a:latin typeface="Garamond" panose="02020404030301010803" pitchFamily="18" charset="0"/>
                <a:cs typeface="Times New Roman" pitchFamily="18" charset="0"/>
              </a:rPr>
              <a:t>HTP In Plant Science</a:t>
            </a:r>
            <a:endParaRPr lang="en-US" sz="1800" dirty="0">
              <a:latin typeface="Garamond" panose="02020404030301010803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53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ítulo 1">
            <a:extLst>
              <a:ext uri="{FF2B5EF4-FFF2-40B4-BE49-F238E27FC236}">
                <a16:creationId xmlns:a16="http://schemas.microsoft.com/office/drawing/2014/main" id="{3D3BA59E-055C-5784-C326-90F1E4815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411511"/>
            <a:ext cx="6172200" cy="651272"/>
          </a:xfrm>
        </p:spPr>
        <p:txBody>
          <a:bodyPr/>
          <a:lstStyle/>
          <a:p>
            <a:pPr eaLnBrk="1" hangingPunct="1"/>
            <a:r>
              <a:rPr lang="en-US" altLang="en-US" sz="2700" dirty="0">
                <a:latin typeface="Garamond" panose="02020404030301010803" pitchFamily="18" charset="0"/>
                <a:cs typeface="Times New Roman" panose="02020603050405020304" pitchFamily="18" charset="0"/>
              </a:rPr>
              <a:t>Schedule</a:t>
            </a:r>
            <a:endParaRPr lang="pt-BR" altLang="pt-BR" sz="27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992CA1A-CA6A-A8BB-7F4A-04FFD1F5CC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6140"/>
              </p:ext>
            </p:extLst>
          </p:nvPr>
        </p:nvGraphicFramePr>
        <p:xfrm>
          <a:off x="1030346" y="1635916"/>
          <a:ext cx="7225639" cy="1871667"/>
        </p:xfrm>
        <a:graphic>
          <a:graphicData uri="http://schemas.openxmlformats.org/drawingml/2006/table">
            <a:tbl>
              <a:tblPr/>
              <a:tblGrid>
                <a:gridCol w="131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118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76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noProof="0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marL="8438" marR="8438" marT="4763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+mn-ea"/>
                          <a:cs typeface="+mn-cs"/>
                        </a:rPr>
                        <a:t>Workflow</a:t>
                      </a:r>
                      <a:endParaRPr lang="en-US" sz="1200" b="1" i="0" u="none" strike="noStrike" noProof="0" dirty="0"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L="8438" marR="8438" marT="4763" marB="0" anchor="b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76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Aug 7</a:t>
                      </a:r>
                    </a:p>
                  </a:txBody>
                  <a:tcPr marL="8438" marR="8438" marT="4763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kern="1200" noProof="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cs typeface="Times New Roman" charset="0"/>
                        </a:rPr>
                        <a:t>Introduction to HTP / 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Image properties, and acquisition</a:t>
                      </a:r>
                      <a:endParaRPr lang="en-US" sz="1200" b="0" i="0" u="none" strike="noStrike" kern="1200" noProof="0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cs typeface="Times New Roman" charset="0"/>
                      </a:endParaRPr>
                    </a:p>
                  </a:txBody>
                  <a:tcPr marL="8438" marR="8438" marT="476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76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Morning</a:t>
                      </a:r>
                    </a:p>
                  </a:txBody>
                  <a:tcPr marL="8438" marR="8438" marT="4763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Image matrix practice on R </a:t>
                      </a:r>
                      <a:endParaRPr lang="en-US" sz="1200" b="0" i="0" u="none" strike="noStrike" kern="1200" noProof="0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cs typeface="Times New Roman" charset="0"/>
                      </a:endParaRPr>
                    </a:p>
                  </a:txBody>
                  <a:tcPr marL="8438" marR="8438" marT="476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7643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noProof="0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 marL="8438" marR="8438" marT="4763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Build shapefiles (plots) in R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cs typeface="Times New Roman" charset="0"/>
                        </a:rPr>
                        <a:t> </a:t>
                      </a:r>
                      <a:endParaRPr lang="en-US" sz="1200" b="0" i="0" u="none" strike="noStrike" kern="1200" noProof="0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cs typeface="Times New Roman" charset="0"/>
                      </a:endParaRPr>
                    </a:p>
                  </a:txBody>
                  <a:tcPr marL="8438" marR="8438" marT="476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5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Aug 7</a:t>
                      </a:r>
                    </a:p>
                    <a:p>
                      <a:pPr algn="ctr" fontAlgn="b"/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Afternoon</a:t>
                      </a:r>
                    </a:p>
                  </a:txBody>
                  <a:tcPr marL="8438" marR="8438" marT="4763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Indices, tools, and their applications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Raster, index, counts, areas, and plant height on R</a:t>
                      </a:r>
                      <a:endParaRPr lang="en-US" sz="1200" b="0" i="0" u="none" strike="noStrike" kern="1200" noProof="0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cs typeface="Times New Roman" charset="0"/>
                      </a:endParaRPr>
                    </a:p>
                  </a:txBody>
                  <a:tcPr marL="8438" marR="8438" marT="476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76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Aug 8</a:t>
                      </a:r>
                    </a:p>
                  </a:txBody>
                  <a:tcPr marL="8438" marR="8438" marT="4763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Pre-processing images on R (filters, masks, extraction, and augmentation) </a:t>
                      </a:r>
                      <a:endParaRPr lang="en-US" sz="1200" b="0" i="0" u="none" strike="noStrike" kern="1200" noProof="0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+mn-ea"/>
                        <a:cs typeface="Times New Roman" charset="0"/>
                      </a:endParaRPr>
                    </a:p>
                  </a:txBody>
                  <a:tcPr marL="8438" marR="8438" marT="476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76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Morning</a:t>
                      </a:r>
                    </a:p>
                  </a:txBody>
                  <a:tcPr marL="8438" marR="8438" marT="4763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Data mining and modeling (Theory) </a:t>
                      </a:r>
                      <a:endParaRPr lang="en-US" sz="1200" b="0" i="0" u="none" strike="noStrike" kern="1200" noProof="0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+mn-ea"/>
                        <a:cs typeface="Times New Roman" charset="0"/>
                      </a:endParaRPr>
                    </a:p>
                  </a:txBody>
                  <a:tcPr marL="8438" marR="8438" marT="476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76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Aug 8</a:t>
                      </a:r>
                    </a:p>
                  </a:txBody>
                  <a:tcPr marL="8438" marR="8438" marT="4763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Data mining and modeling (Practice on R ) </a:t>
                      </a:r>
                      <a:endParaRPr lang="en-US" sz="1200" b="0" i="0" u="none" strike="noStrike" kern="1200" noProof="0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+mn-ea"/>
                        <a:cs typeface="Times New Roman" charset="0"/>
                      </a:endParaRPr>
                    </a:p>
                  </a:txBody>
                  <a:tcPr marL="8438" marR="8438" marT="476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764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Afternoon</a:t>
                      </a:r>
                    </a:p>
                  </a:txBody>
                  <a:tcPr marL="8438" marR="8438" marT="4763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Envirotyping</a:t>
                      </a: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+mn-ea"/>
                          <a:cs typeface="Times New Roman" charset="0"/>
                        </a:rPr>
                        <a:t> (Theory and Practice on R ) </a:t>
                      </a:r>
                      <a:endParaRPr lang="en-US" sz="1200" b="0" i="0" u="none" strike="noStrike" kern="1200" noProof="0" dirty="0">
                        <a:solidFill>
                          <a:srgbClr val="000000"/>
                        </a:solidFill>
                        <a:effectLst/>
                        <a:latin typeface="Times New Roman" charset="0"/>
                        <a:ea typeface="+mn-ea"/>
                        <a:cs typeface="Times New Roman" charset="0"/>
                      </a:endParaRPr>
                    </a:p>
                  </a:txBody>
                  <a:tcPr marL="8438" marR="8438" marT="4763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ítulo 1">
            <a:extLst>
              <a:ext uri="{FF2B5EF4-FFF2-40B4-BE49-F238E27FC236}">
                <a16:creationId xmlns:a16="http://schemas.microsoft.com/office/drawing/2014/main" id="{19DA2E2A-C055-BBF8-91D1-D47C1D4B0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557894"/>
            <a:ext cx="6172200" cy="592065"/>
          </a:xfrm>
        </p:spPr>
        <p:txBody>
          <a:bodyPr/>
          <a:lstStyle/>
          <a:p>
            <a:pPr eaLnBrk="1" hangingPunct="1"/>
            <a:r>
              <a:rPr lang="en-US" altLang="en-US" sz="2700" dirty="0">
                <a:latin typeface="Garamond" panose="02020404030301010803" pitchFamily="18" charset="0"/>
                <a:cs typeface="Times New Roman" panose="02020603050405020304" pitchFamily="18" charset="0"/>
              </a:rPr>
              <a:t>Main bibliography and material</a:t>
            </a:r>
            <a:endParaRPr lang="pt-BR" altLang="pt-BR" sz="27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</p:txBody>
      </p:sp>
      <p:sp>
        <p:nvSpPr>
          <p:cNvPr id="17410" name="Espaço Reservado para Conteúdo 2">
            <a:extLst>
              <a:ext uri="{FF2B5EF4-FFF2-40B4-BE49-F238E27FC236}">
                <a16:creationId xmlns:a16="http://schemas.microsoft.com/office/drawing/2014/main" id="{112BC20D-C424-7729-A6E1-3B776ABE5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963" y="1257816"/>
            <a:ext cx="6696075" cy="3779694"/>
          </a:xfrm>
        </p:spPr>
        <p:txBody>
          <a:bodyPr/>
          <a:lstStyle/>
          <a:p>
            <a:pPr>
              <a:defRPr/>
            </a:pPr>
            <a:r>
              <a:rPr lang="en-US" altLang="en-US" sz="1350" b="1" dirty="0">
                <a:latin typeface="Garamond" panose="02020404030301010803" pitchFamily="18" charset="0"/>
                <a:cs typeface="Times New Roman" panose="02020603050405020304" pitchFamily="18" charset="0"/>
              </a:rPr>
              <a:t>Books</a:t>
            </a:r>
          </a:p>
          <a:p>
            <a:pPr>
              <a:defRPr/>
            </a:pPr>
            <a:endParaRPr lang="en-US" altLang="en-US" sz="1350" b="1" dirty="0">
              <a:solidFill>
                <a:srgbClr val="FF0000"/>
              </a:solidFill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US" altLang="en-US" sz="1350" b="1" dirty="0">
              <a:solidFill>
                <a:srgbClr val="FF0000"/>
              </a:solidFill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US" altLang="en-US" sz="1350" b="1" dirty="0">
              <a:solidFill>
                <a:srgbClr val="FF0000"/>
              </a:solidFill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US" altLang="en-US" sz="1350" b="1" dirty="0">
              <a:solidFill>
                <a:srgbClr val="FF0000"/>
              </a:solidFill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US" altLang="en-US" sz="1350" b="1" dirty="0">
              <a:solidFill>
                <a:srgbClr val="FF0000"/>
              </a:solidFill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US" altLang="en-US" sz="1350" b="1" dirty="0">
              <a:solidFill>
                <a:srgbClr val="FF0000"/>
              </a:solidFill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endParaRPr lang="en-US" altLang="en-US" sz="1350" b="1" dirty="0">
              <a:solidFill>
                <a:srgbClr val="FF0000"/>
              </a:solidFill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  <a:defRPr/>
            </a:pPr>
            <a:endParaRPr lang="en-US" altLang="en-US" sz="1350" b="1" dirty="0">
              <a:solidFill>
                <a:srgbClr val="FF0000"/>
              </a:solidFill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en-US" sz="1350" b="1" dirty="0" err="1">
                <a:latin typeface="Garamond" panose="02020404030301010803" pitchFamily="18" charset="0"/>
                <a:cs typeface="Times New Roman" panose="02020603050405020304" pitchFamily="18" charset="0"/>
              </a:rPr>
              <a:t>Softwares</a:t>
            </a:r>
            <a:endParaRPr lang="en-US" altLang="en-US" sz="1350" b="1" dirty="0"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en-US" sz="1350" dirty="0">
                <a:latin typeface="Garamond" panose="02020404030301010803" pitchFamily="18" charset="0"/>
                <a:cs typeface="Times New Roman" panose="02020603050405020304" pitchFamily="18" charset="0"/>
              </a:rPr>
              <a:t>QGIS - </a:t>
            </a:r>
            <a:r>
              <a:rPr lang="en-US" sz="1350" dirty="0">
                <a:latin typeface="Garamond" panose="02020404030301010803" pitchFamily="18" charset="0"/>
                <a:cs typeface="Times New Roman" panose="02020603050405020304" pitchFamily="18" charset="0"/>
                <a:hlinkClick r:id="rId2"/>
              </a:rPr>
              <a:t>https://www.qgis.org/en/site/</a:t>
            </a:r>
            <a:endParaRPr lang="en-US" altLang="en-US" sz="1350" dirty="0"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en-US" sz="1350" dirty="0" err="1">
                <a:latin typeface="Garamond" panose="02020404030301010803" pitchFamily="18" charset="0"/>
                <a:cs typeface="Times New Roman" panose="02020603050405020304" pitchFamily="18" charset="0"/>
              </a:rPr>
              <a:t>Metashape</a:t>
            </a:r>
            <a:r>
              <a:rPr lang="en-US" altLang="en-US" sz="1350" dirty="0">
                <a:latin typeface="Garamond" panose="02020404030301010803" pitchFamily="18" charset="0"/>
                <a:cs typeface="Times New Roman" panose="02020603050405020304" pitchFamily="18" charset="0"/>
              </a:rPr>
              <a:t> - </a:t>
            </a:r>
            <a:r>
              <a:rPr lang="en-US" sz="1350" dirty="0">
                <a:latin typeface="Garamond" panose="02020404030301010803" pitchFamily="18" charset="0"/>
                <a:cs typeface="Times New Roman" panose="02020603050405020304" pitchFamily="18" charset="0"/>
                <a:hlinkClick r:id="rId3"/>
              </a:rPr>
              <a:t>https://www.agisoft.com/</a:t>
            </a:r>
            <a:endParaRPr lang="en-US" sz="1350" dirty="0"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en-US" sz="1350" dirty="0">
                <a:latin typeface="Garamond" panose="02020404030301010803" pitchFamily="18" charset="0"/>
                <a:cs typeface="Times New Roman" panose="02020603050405020304" pitchFamily="18" charset="0"/>
              </a:rPr>
              <a:t>R - </a:t>
            </a:r>
            <a:r>
              <a:rPr lang="en-US" sz="1350" dirty="0">
                <a:latin typeface="Garamond" panose="02020404030301010803" pitchFamily="18" charset="0"/>
                <a:cs typeface="Times New Roman" panose="02020603050405020304" pitchFamily="18" charset="0"/>
                <a:hlinkClick r:id="rId4"/>
              </a:rPr>
              <a:t>https://cran.r-project.org/</a:t>
            </a:r>
            <a:endParaRPr lang="en-US" sz="1350" dirty="0"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en-US" sz="1350" dirty="0" err="1">
                <a:latin typeface="Garamond" panose="02020404030301010803" pitchFamily="18" charset="0"/>
                <a:cs typeface="Times New Roman" panose="02020603050405020304" pitchFamily="18" charset="0"/>
              </a:rPr>
              <a:t>Rstudio</a:t>
            </a:r>
            <a:r>
              <a:rPr lang="en-US" altLang="en-US" sz="1350" dirty="0">
                <a:latin typeface="Garamond" panose="02020404030301010803" pitchFamily="18" charset="0"/>
                <a:cs typeface="Times New Roman" panose="02020603050405020304" pitchFamily="18" charset="0"/>
              </a:rPr>
              <a:t> - </a:t>
            </a:r>
            <a:r>
              <a:rPr lang="en-US" altLang="en-US" sz="1350" dirty="0">
                <a:latin typeface="Garamond" panose="02020404030301010803" pitchFamily="18" charset="0"/>
                <a:cs typeface="Times New Roman" panose="02020603050405020304" pitchFamily="18" charset="0"/>
                <a:hlinkClick r:id="rId5"/>
              </a:rPr>
              <a:t>https://posit.co/download/rstudio-desktop/</a:t>
            </a:r>
            <a:r>
              <a:rPr lang="en-US" altLang="en-US" sz="1350" dirty="0">
                <a:latin typeface="Garamond" panose="02020404030301010803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7411" name="Picture 3" descr="page1image56344784">
            <a:extLst>
              <a:ext uri="{FF2B5EF4-FFF2-40B4-BE49-F238E27FC236}">
                <a16:creationId xmlns:a16="http://schemas.microsoft.com/office/drawing/2014/main" id="{CDDE8925-D97A-8BAE-8658-C68D4932F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759" y="1610792"/>
            <a:ext cx="1192790" cy="1703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Picture 1">
            <a:extLst>
              <a:ext uri="{FF2B5EF4-FFF2-40B4-BE49-F238E27FC236}">
                <a16:creationId xmlns:a16="http://schemas.microsoft.com/office/drawing/2014/main" id="{79A4687E-9C37-0F37-9E78-80D38E5F7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2626" y="1612144"/>
            <a:ext cx="1325923" cy="1730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2">
            <a:extLst>
              <a:ext uri="{FF2B5EF4-FFF2-40B4-BE49-F238E27FC236}">
                <a16:creationId xmlns:a16="http://schemas.microsoft.com/office/drawing/2014/main" id="{FEABD282-5A50-057C-BC10-281DB0CF3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2730" y="1613119"/>
            <a:ext cx="1266392" cy="1750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Picture 3">
            <a:extLst>
              <a:ext uri="{FF2B5EF4-FFF2-40B4-BE49-F238E27FC236}">
                <a16:creationId xmlns:a16="http://schemas.microsoft.com/office/drawing/2014/main" id="{AAD48487-BB60-04FA-2D47-259D927DE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399" y="1771330"/>
            <a:ext cx="1187054" cy="4881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5" name="Picture 1">
            <a:extLst>
              <a:ext uri="{FF2B5EF4-FFF2-40B4-BE49-F238E27FC236}">
                <a16:creationId xmlns:a16="http://schemas.microsoft.com/office/drawing/2014/main" id="{9BFB0F89-128D-E7AB-E067-32DC128A4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3183" y="1630708"/>
            <a:ext cx="1171142" cy="1768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NCStateU-horizontal-left-logo</Template>
  <TotalTime>283</TotalTime>
  <Words>175</Words>
  <Application>Microsoft Macintosh PowerPoint</Application>
  <PresentationFormat>On-screen Show (16:9)</PresentationFormat>
  <Paragraphs>46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Aptos</vt:lpstr>
      <vt:lpstr>Arial</vt:lpstr>
      <vt:lpstr>Calibri</vt:lpstr>
      <vt:lpstr>Garamond</vt:lpstr>
      <vt:lpstr>Times New Roman</vt:lpstr>
      <vt:lpstr>NCStateU-horizontal-left-logo</vt:lpstr>
      <vt:lpstr>PowerPoint Presentation</vt:lpstr>
      <vt:lpstr>Schedule</vt:lpstr>
      <vt:lpstr>Main bibliography and material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Roberto Fritsche Neto</dc:creator>
  <cp:lastModifiedBy>Roberto Fritsche Neto</cp:lastModifiedBy>
  <cp:revision>70</cp:revision>
  <dcterms:created xsi:type="dcterms:W3CDTF">2025-05-02T14:01:45Z</dcterms:created>
  <dcterms:modified xsi:type="dcterms:W3CDTF">2025-07-03T17:20:39Z</dcterms:modified>
</cp:coreProperties>
</file>

<file path=docProps/thumbnail.jpeg>
</file>